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4" r:id="rId4"/>
    <p:sldId id="261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'attendance-2014 (2)'!$B$1</c:f>
              <c:strCache>
                <c:ptCount val="1"/>
                <c:pt idx="0">
                  <c:v>Number of non-IEEE Affiliated Attendees</c:v>
                </c:pt>
              </c:strCache>
            </c:strRef>
          </c:tx>
          <c:invertIfNegative val="0"/>
          <c:val>
            <c:numRef>
              <c:f>'attendance-2014 (2)'!$B$2:$B$10</c:f>
              <c:numCache>
                <c:formatCode>General</c:formatCode>
                <c:ptCount val="9"/>
                <c:pt idx="0">
                  <c:v>7</c:v>
                </c:pt>
                <c:pt idx="1">
                  <c:v>9</c:v>
                </c:pt>
                <c:pt idx="2">
                  <c:v>8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7</c:v>
                </c:pt>
                <c:pt idx="7">
                  <c:v>2</c:v>
                </c:pt>
                <c:pt idx="8">
                  <c:v>6</c:v>
                </c:pt>
              </c:numCache>
            </c:numRef>
          </c:val>
        </c:ser>
        <c:ser>
          <c:idx val="1"/>
          <c:order val="1"/>
          <c:tx>
            <c:strRef>
              <c:f>'attendance-2014 (2)'!$C$1</c:f>
              <c:strCache>
                <c:ptCount val="1"/>
                <c:pt idx="0">
                  <c:v>Number of IEEE Affiliated Attendees</c:v>
                </c:pt>
              </c:strCache>
            </c:strRef>
          </c:tx>
          <c:invertIfNegative val="0"/>
          <c:val>
            <c:numRef>
              <c:f>'attendance-2014 (2)'!$C$2:$C$10</c:f>
              <c:numCache>
                <c:formatCode>General</c:formatCode>
                <c:ptCount val="9"/>
                <c:pt idx="0">
                  <c:v>16</c:v>
                </c:pt>
                <c:pt idx="1">
                  <c:v>17</c:v>
                </c:pt>
                <c:pt idx="2">
                  <c:v>11</c:v>
                </c:pt>
                <c:pt idx="3">
                  <c:v>12</c:v>
                </c:pt>
                <c:pt idx="4">
                  <c:v>10</c:v>
                </c:pt>
                <c:pt idx="5">
                  <c:v>16</c:v>
                </c:pt>
                <c:pt idx="6">
                  <c:v>13</c:v>
                </c:pt>
                <c:pt idx="7">
                  <c:v>6</c:v>
                </c:pt>
                <c:pt idx="8">
                  <c:v>20</c:v>
                </c:pt>
              </c:numCache>
            </c:numRef>
          </c:val>
        </c:ser>
        <c:ser>
          <c:idx val="2"/>
          <c:order val="2"/>
          <c:tx>
            <c:strRef>
              <c:f>'attendance-2014 (2)'!$D$1</c:f>
              <c:strCache>
                <c:ptCount val="1"/>
                <c:pt idx="0">
                  <c:v>Total Number of Attendees</c:v>
                </c:pt>
              </c:strCache>
            </c:strRef>
          </c:tx>
          <c:invertIfNegative val="0"/>
          <c:val>
            <c:numRef>
              <c:f>'attendance-2014 (2)'!$D$2:$D$10</c:f>
              <c:numCache>
                <c:formatCode>General</c:formatCode>
                <c:ptCount val="9"/>
                <c:pt idx="0">
                  <c:v>23</c:v>
                </c:pt>
                <c:pt idx="1">
                  <c:v>26</c:v>
                </c:pt>
                <c:pt idx="2">
                  <c:v>19</c:v>
                </c:pt>
                <c:pt idx="3">
                  <c:v>17</c:v>
                </c:pt>
                <c:pt idx="4">
                  <c:v>14</c:v>
                </c:pt>
                <c:pt idx="5">
                  <c:v>20</c:v>
                </c:pt>
                <c:pt idx="6">
                  <c:v>20</c:v>
                </c:pt>
                <c:pt idx="7">
                  <c:v>8</c:v>
                </c:pt>
                <c:pt idx="8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097840"/>
        <c:axId val="209097448"/>
      </c:barChart>
      <c:catAx>
        <c:axId val="20909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209097448"/>
        <c:crosses val="autoZero"/>
        <c:auto val="1"/>
        <c:lblAlgn val="ctr"/>
        <c:lblOffset val="100"/>
        <c:noMultiLvlLbl val="0"/>
      </c:catAx>
      <c:valAx>
        <c:axId val="209097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097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F1A7-6179-4F0E-822A-CC99B4AD4E0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EC341-DC63-475F-9A09-12B94DE5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cvba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19800"/>
            <a:ext cx="2895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18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1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8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cvba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19800"/>
            <a:ext cx="2895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46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F593-8EFD-491A-8318-7C493DA6EE0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6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wh.ieee.org/r6/scv/em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Clara Valley ExCom Meeting</a:t>
            </a:r>
            <a:b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/>
              <a:t>May, 4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2016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Clara Valley </a:t>
            </a: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EMC Society Chapter Report</a:t>
            </a:r>
          </a:p>
          <a:p>
            <a:endParaRPr lang="en-US" dirty="0"/>
          </a:p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Selli, 2016 Chapter Chair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379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5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Chapter Snapshot up to date</a:t>
            </a:r>
          </a:p>
          <a:p>
            <a:pPr marL="457200" lvl="1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 Members: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Fellow Members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Fellow Members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Member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Senior Member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 Student Member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 Members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Elected Officers 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 : Giuseppe Selli, CISCO 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Vice-Chair : Eriko </a:t>
            </a:r>
            <a:r>
              <a:rPr lang="en-US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Yamato (moved away recently) </a:t>
            </a:r>
            <a:endParaRPr lang="en-US" sz="3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Treasurer : Caroline Chan, Lockheed Martin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 : Len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Goldschmidt, NTS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Elected Officers :</a:t>
            </a: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WebMaster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Joseph Nghiem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Photographer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Jerry Ramie, 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1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960290"/>
              </p:ext>
            </p:extLst>
          </p:nvPr>
        </p:nvGraphicFramePr>
        <p:xfrm>
          <a:off x="2286000" y="2077720"/>
          <a:ext cx="44236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212"/>
                <a:gridCol w="698818"/>
                <a:gridCol w="698818"/>
                <a:gridCol w="6988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EMC Society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0" y="3200400"/>
            <a:ext cx="91440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Despite the good size of the registered members, we are having difficulties to draw them to the meetings and finding volunteers is a really big challenge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been soliciting the elevation to Senior Membership every meeting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0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Technical Meetings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2015 -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 of each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- 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held @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layers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1293 </a:t>
            </a:r>
            <a:r>
              <a:rPr lang="en-US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Anvilwood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Ave, Sunnyvale, CA 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94089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Meetings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held so far in 2016, 5 scheduled for the upcoming months (looking for December speaker)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Financials : balance ~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46.8k$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www.ewh.ieee.org/r6/scv/emc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planning on Mini-Symposium in 2016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and welcoming of join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1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104542"/>
              </p:ext>
            </p:extLst>
          </p:nvPr>
        </p:nvGraphicFramePr>
        <p:xfrm>
          <a:off x="76201" y="2181225"/>
          <a:ext cx="8915398" cy="345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5983"/>
                <a:gridCol w="1123147"/>
                <a:gridCol w="2326268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Meeting Title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Smart Grid EMC Standards Harmonization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01/13/2015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Jerry Ramie, ARC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Electrical Design for High-End Computer Systems</a:t>
                      </a:r>
                      <a:endParaRPr lang="en-US" sz="120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02/10/2015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Dale Becker, IBM - DL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Using Absorbing Materials for high frequency EMI/EMC performance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03/10/2015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Bruce </a:t>
                      </a:r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Archambeault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DL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DC-DC voltage converter switching noise : coupling mechanisms and mitigation approaches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01/14/2015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Xiaoning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Ye,</a:t>
                      </a:r>
                      <a:r>
                        <a:rPr lang="en-US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Intel – DL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Introduction to Antenna Calibration Methods: An overview of new antenna developments, related standards, calibration and what you need to know for efficient and compliant EMC testing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05/12/2015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Doug Kramer, ETS-</a:t>
                      </a:r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Lindgreen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Very-Near-Field Solutions to EMC Compliance Problems - Real World Case Study 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09/08/2015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Ruska Patton,</a:t>
                      </a:r>
                      <a:r>
                        <a:rPr lang="en-US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EMSCAN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Seeing is Believing : Demonstration data showing three EMC Concepts 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10/13/2015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Scott Piper, Gm - DL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 Integrity methodology evolution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11/10/2015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Iliya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Zamek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Big or Go Home: The First Transatlantic Telegraph Cable and the Birth of Electrical Engineering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12/08/2015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Thomas H. Lee, Stanford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9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550836"/>
              </p:ext>
            </p:extLst>
          </p:nvPr>
        </p:nvGraphicFramePr>
        <p:xfrm>
          <a:off x="76200" y="2169795"/>
          <a:ext cx="8991600" cy="29356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990600"/>
                <a:gridCol w="3276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Meeting Title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FCC Plays Chess with Global Markets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01/12/2016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Mike Violette, ACB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Smart Grid EMC Standards Harmonization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02/09/2016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Mike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Foegelle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ETS-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Lindgreen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Upcoming Changes to IEC 61000-4-3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03/08/2016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Chuck Britten, AR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Impedance Discontinuity and Design Optimization for High-Speed Differential IOs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04/12/2016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Chunfei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Ye, Intel – DL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Understanding Maxwell’s Equation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EMC Made Simple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05/10/2016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 Montrose,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Montrose Compliance Service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09/13/2016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Javor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EMC Compliance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Hashita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11/8/2016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Kate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Remley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NIST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12/13/2016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6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3200" y="197227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2015 Technical Meeting Attendance</a:t>
            </a:r>
          </a:p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530588"/>
              </p:ext>
            </p:extLst>
          </p:nvPr>
        </p:nvGraphicFramePr>
        <p:xfrm>
          <a:off x="381000" y="1828800"/>
          <a:ext cx="8610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61722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61722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79120" y="61722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61722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61722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61722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61722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61722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61722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9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480</Words>
  <Application>Microsoft Office PowerPoint</Application>
  <PresentationFormat>On-screen Show (4:3)</PresentationFormat>
  <Paragraphs>115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Santa Clara Valley ExCom Meeting May, 4th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SCV ExCom Meeting  April 2nd 2014</dc:title>
  <dc:creator>Giuseppe Selli (giselli)</dc:creator>
  <cp:lastModifiedBy>Giuseppe Selli (giselli)</cp:lastModifiedBy>
  <cp:revision>35</cp:revision>
  <dcterms:created xsi:type="dcterms:W3CDTF">2014-03-26T14:54:18Z</dcterms:created>
  <dcterms:modified xsi:type="dcterms:W3CDTF">2016-05-03T17:18:40Z</dcterms:modified>
</cp:coreProperties>
</file>